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Helvetica Neue" panose="020B0604020202020204" charset="0"/>
      <p:regular r:id="rId11"/>
      <p:bold r:id="rId12"/>
      <p:italic r:id="rId13"/>
      <p:boldItalic r:id="rId14"/>
    </p:embeddedFon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474">
          <p15:clr>
            <a:srgbClr val="9AA0A6"/>
          </p15:clr>
        </p15:guide>
        <p15:guide id="4" pos="5552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cho de las Alas-Pumariñ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  <p:guide orient="horz" pos="1474"/>
        <p:guide pos="55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11-06T12:27:09.474" idx="2">
    <p:pos x="6000" y="100"/>
    <p:text>En esta diapositiva añadiría que hemos usado el openrefine para referenciar el país con wikidata</p:text>
  </p:cm>
  <p:cm authorId="0" dt="2020-11-06T12:28:21.921" idx="1">
    <p:pos x="6000" y="0"/>
    <p:text>Y no sé si añadiría también algo de que si se pudiesen referenciar los indicadores con un repositorio en el que estuviesen los de más países, las posibilidades de análisis y comparación de datos serían mucho mayores</p:tex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fcda0a8c1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fcda0a8c1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fcda0a8c1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fcda0a8c1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fcda0a8c1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fcda0a8c1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fcda0a8c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fcda0a8c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fcda0a8c1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fcda0a8c1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fcda0a8c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fcda0a8c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fcda0a8c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fcda0a8c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humdata.org/dataset/world-bank-environment-indicators-for-singapor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94512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646950" y="1673450"/>
            <a:ext cx="7688100" cy="1664700"/>
          </a:xfrm>
          <a:prstGeom prst="rect">
            <a:avLst/>
          </a:prstGeom>
          <a:effectLst>
            <a:outerShdw blurRad="57150" dist="38100" dir="5940000" algn="bl" rotWithShape="0">
              <a:srgbClr val="000000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Semantic web, Linked Data and Knowledge Graphs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67050" y="3017850"/>
            <a:ext cx="4381200" cy="1944000"/>
          </a:xfrm>
          <a:prstGeom prst="rect">
            <a:avLst/>
          </a:prstGeom>
          <a:effectLst>
            <a:outerShdw blurRad="3714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Grupo 10 </a:t>
            </a: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 sz="1400" b="1">
                <a:solidFill>
                  <a:srgbClr val="FFFFFF"/>
                </a:solidFill>
              </a:rPr>
              <a:t>Ramón Galey Domercq -- @</a:t>
            </a:r>
            <a:r>
              <a:rPr lang="es" sz="1400" b="1" i="1">
                <a:solidFill>
                  <a:srgbClr val="FFFFFF"/>
                </a:solidFill>
              </a:rPr>
              <a:t>rgaley</a:t>
            </a:r>
            <a:endParaRPr sz="1400" b="1" i="1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 sz="1400" b="1">
                <a:solidFill>
                  <a:srgbClr val="FFFFFF"/>
                </a:solidFill>
              </a:rPr>
              <a:t>Ignacio de las Alas-pumariño -- @</a:t>
            </a:r>
            <a:r>
              <a:rPr lang="es" sz="1400" b="1" i="1">
                <a:solidFill>
                  <a:srgbClr val="FFFFFF"/>
                </a:solidFill>
              </a:rPr>
              <a:t>Saabertooth1</a:t>
            </a:r>
            <a:endParaRPr sz="1400" b="1" i="1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 sz="1400" b="1">
                <a:solidFill>
                  <a:srgbClr val="FFFFFF"/>
                </a:solidFill>
              </a:rPr>
              <a:t>Javier Trigos Domínguez -- @</a:t>
            </a:r>
            <a:r>
              <a:rPr lang="es" sz="1400" b="1" i="1">
                <a:solidFill>
                  <a:srgbClr val="FFFFFF"/>
                </a:solidFill>
              </a:rPr>
              <a:t>jtrigos</a:t>
            </a:r>
            <a:endParaRPr sz="1400" b="1" i="1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 sz="1400" b="1">
                <a:solidFill>
                  <a:srgbClr val="FFFFFF"/>
                </a:solidFill>
              </a:rPr>
              <a:t>Iñigo Aranguren Redondo -- @</a:t>
            </a:r>
            <a:r>
              <a:rPr lang="es" sz="1400" b="1" i="1">
                <a:solidFill>
                  <a:srgbClr val="FFFFFF"/>
                </a:solidFill>
              </a:rPr>
              <a:t>inigoar</a:t>
            </a:r>
            <a:endParaRPr sz="1400" b="1"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63" y="13186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Datos medioambientales para la ciudad-estado de </a:t>
            </a:r>
            <a:r>
              <a:rPr lang="es" b="1"/>
              <a:t>Singapur</a:t>
            </a:r>
            <a:r>
              <a:rPr lang="es"/>
              <a:t>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Obtenidos del dataset en csv  proporcionado por The World Bank </a:t>
            </a:r>
            <a:r>
              <a:rPr lang="es" sz="1200">
                <a:solidFill>
                  <a:srgbClr val="1C4587"/>
                </a:solidFill>
                <a:uFill>
                  <a:noFill/>
                </a:u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https://data.humdata.org/dataset/world-bank-environment-indicators-for-singapore</a:t>
            </a:r>
            <a:endParaRPr>
              <a:solidFill>
                <a:srgbClr val="1C4587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lang="es">
                <a:solidFill>
                  <a:srgbClr val="666666"/>
                </a:solidFill>
              </a:rPr>
              <a:t>Licencia:  Creative Commons by 4.0, para uso tanto comercial como no comercial.</a:t>
            </a:r>
            <a:endParaRPr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000" y="3487300"/>
            <a:ext cx="8241980" cy="14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del CSV 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7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csv utilizado para el proyecto cuenta con los siguientes campos: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Country Name</a:t>
            </a:r>
            <a:r>
              <a:rPr lang="es"/>
              <a:t>: El nombre del país, en nuestro caso siempre Singapur.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STRING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 sz="1000">
              <a:solidFill>
                <a:srgbClr val="000000"/>
              </a:solidFill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Country ISO3:</a:t>
            </a:r>
            <a:r>
              <a:rPr lang="es"/>
              <a:t> El código ISO del país, en nuestro caso el código para Singapur que es SGP.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STRING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Year:</a:t>
            </a:r>
            <a:r>
              <a:rPr lang="es"/>
              <a:t> Año en el que se ha realizado la medición en cuestión.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INTEGER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Indicator Name:</a:t>
            </a:r>
            <a:r>
              <a:rPr lang="es"/>
              <a:t> Descripción del indicador.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STRING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Indicator Code:</a:t>
            </a:r>
            <a:r>
              <a:rPr lang="es"/>
              <a:t> El código del indicador.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STRING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Value:</a:t>
            </a:r>
            <a:r>
              <a:rPr lang="es"/>
              <a:t> El resultado de la medición realizada para el indicador. </a:t>
            </a:r>
            <a:r>
              <a:rPr lang="es" sz="1000">
                <a:solidFill>
                  <a:srgbClr val="000000"/>
                </a:solidFill>
              </a:rPr>
              <a:t>(</a:t>
            </a:r>
            <a:r>
              <a:rPr lang="es" sz="1000">
                <a:solidFill>
                  <a:srgbClr val="0B5394"/>
                </a:solidFill>
              </a:rPr>
              <a:t>DOUBLE</a:t>
            </a:r>
            <a:r>
              <a:rPr lang="es" sz="1000">
                <a:solidFill>
                  <a:srgbClr val="000000"/>
                </a:solidFill>
              </a:rPr>
              <a:t>)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1850" y="953975"/>
            <a:ext cx="842051" cy="8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OpenRefine </a:t>
            </a: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6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Uso de OpenRefine para el tratamiento del csv, transformando valores a diferentes tipos.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Limpieza de datos erróneos,  incompletos o innecesarios.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Los años (campo Date) serán tratados como INTEGER para la facilidad en el uso de los mismos.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Reconciliación de la columna Country con Wikidata.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Posibilidades de reconciliar los indicadores para obtener más datos. 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2500" y="826075"/>
            <a:ext cx="961400" cy="10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Ontología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550" y="2640925"/>
            <a:ext cx="7090501" cy="240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729450" y="1853850"/>
            <a:ext cx="79305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Para desarrollar la ontología hemos usado la herramienta Protégé.</a:t>
            </a:r>
            <a:endParaRPr sz="13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La estrategia de nombrado para los términos ontológicos será la siguiente: </a:t>
            </a:r>
            <a:r>
              <a:rPr lang="es" sz="1300" b="1">
                <a:latin typeface="Lato"/>
                <a:ea typeface="Lato"/>
                <a:cs typeface="Lato"/>
                <a:sym typeface="Lato"/>
              </a:rPr>
              <a:t>&lt;http://group10.org/hands-on/ontology#&gt;</a:t>
            </a:r>
            <a:endParaRPr sz="13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7175" y="638021"/>
            <a:ext cx="1426825" cy="142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Ontología</a:t>
            </a:r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700" cy="25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Tres clases definidas: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Country</a:t>
            </a:r>
            <a:r>
              <a:rPr lang="es"/>
              <a:t>:  compuesta por el nombre del país y su código ISO.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Indicator</a:t>
            </a:r>
            <a:r>
              <a:rPr lang="es"/>
              <a:t>: compuesta por la descripción del indicador (indicatorName) y su código.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Measure</a:t>
            </a:r>
            <a:r>
              <a:rPr lang="es"/>
              <a:t>: compuesta por el valor de la medición y la fecha (año) en la que se realizó.</a:t>
            </a:r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body" idx="1"/>
          </p:nvPr>
        </p:nvSpPr>
        <p:spPr>
          <a:xfrm>
            <a:off x="4900600" y="2078875"/>
            <a:ext cx="3842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Dos propiedades de objetos: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hasIndicator</a:t>
            </a:r>
            <a:r>
              <a:rPr lang="es"/>
              <a:t>: </a:t>
            </a:r>
            <a:r>
              <a:rPr lang="es">
                <a:solidFill>
                  <a:srgbClr val="000000"/>
                </a:solidFill>
              </a:rPr>
              <a:t>Country -&gt; Indicator  </a:t>
            </a:r>
            <a:r>
              <a:rPr lang="es"/>
              <a:t>                  Un país tiene uno o varios indicadores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 b="1"/>
              <a:t>hasMeasure</a:t>
            </a:r>
            <a:r>
              <a:rPr lang="es"/>
              <a:t>: </a:t>
            </a:r>
            <a:r>
              <a:rPr lang="es">
                <a:solidFill>
                  <a:srgbClr val="000000"/>
                </a:solidFill>
              </a:rPr>
              <a:t>Indicator -&gt; Measure</a:t>
            </a:r>
            <a:r>
              <a:rPr lang="es"/>
              <a:t>                      Un indicador tiene una o varias mediciones.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175" y="638021"/>
            <a:ext cx="1426825" cy="142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Aplicación</a:t>
            </a:r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6218400" cy="27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demostrar las posibilidades del dataset tratado hemos realizado: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Queries desarrolladas en el lenguaje de programación SPARQL que nos permiten filtrar distintos indicadores, mediciones, etc. Lo que permite generar gráficos, realizar comparaciones y estudios de cómo han evolucionado a lo largo del tiempo.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Desarrolladas en el entorno de programación Intelli J y Eclipse usando la librería Jena.</a:t>
            </a:r>
            <a:br>
              <a:rPr lang="es"/>
            </a:b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026" y="1007212"/>
            <a:ext cx="1300524" cy="89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2400" y="2200100"/>
            <a:ext cx="1135151" cy="113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60625" y="3631850"/>
            <a:ext cx="926917" cy="12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7800" y="224450"/>
            <a:ext cx="7688400" cy="15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Demo Aplicación</a:t>
            </a:r>
            <a:endParaRPr sz="4800"/>
          </a:p>
        </p:txBody>
      </p:sp>
      <p:pic>
        <p:nvPicPr>
          <p:cNvPr id="2" name="Eclipse - Practica Semantic Web_src_App_App.java - Eclipse IDE 2020-11-06 13-49-11">
            <a:hlinkClick r:id="" action="ppaction://media"/>
            <a:extLst>
              <a:ext uri="{FF2B5EF4-FFF2-40B4-BE49-F238E27FC236}">
                <a16:creationId xmlns:a16="http://schemas.microsoft.com/office/drawing/2014/main" id="{5AA564D5-22B2-4BBD-8353-E0EBB91141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7800" y="1052673"/>
            <a:ext cx="7479507" cy="38020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</Words>
  <Application>Microsoft Office PowerPoint</Application>
  <PresentationFormat>Presentación en pantalla (16:9)</PresentationFormat>
  <Paragraphs>42</Paragraphs>
  <Slides>8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Lato</vt:lpstr>
      <vt:lpstr>Raleway</vt:lpstr>
      <vt:lpstr>Arial</vt:lpstr>
      <vt:lpstr>Helvetica Neue</vt:lpstr>
      <vt:lpstr>Streamline</vt:lpstr>
      <vt:lpstr>Semantic web, Linked Data and Knowledge Graphs</vt:lpstr>
      <vt:lpstr>Introducción</vt:lpstr>
      <vt:lpstr>Análisis del CSV </vt:lpstr>
      <vt:lpstr>OpenRefine </vt:lpstr>
      <vt:lpstr>Ontología</vt:lpstr>
      <vt:lpstr>Ontología</vt:lpstr>
      <vt:lpstr>Aplicación</vt:lpstr>
      <vt:lpstr>Demo Aplicación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web, Linked Data and Knowledge Graphs</dc:title>
  <cp:lastModifiedBy>j.trigos@alumnos.upm.es</cp:lastModifiedBy>
  <cp:revision>1</cp:revision>
  <dcterms:modified xsi:type="dcterms:W3CDTF">2020-11-06T13:34:21Z</dcterms:modified>
</cp:coreProperties>
</file>